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3" r:id="rId2"/>
    <p:sldId id="259" r:id="rId3"/>
    <p:sldId id="285" r:id="rId4"/>
    <p:sldId id="265" r:id="rId5"/>
    <p:sldId id="290" r:id="rId6"/>
    <p:sldId id="291" r:id="rId7"/>
    <p:sldId id="269" r:id="rId8"/>
    <p:sldId id="302" r:id="rId9"/>
    <p:sldId id="267" r:id="rId10"/>
    <p:sldId id="301" r:id="rId11"/>
    <p:sldId id="300" r:id="rId12"/>
    <p:sldId id="304" r:id="rId13"/>
    <p:sldId id="305" r:id="rId14"/>
    <p:sldId id="307" r:id="rId15"/>
    <p:sldId id="306" r:id="rId16"/>
    <p:sldId id="28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000"/>
    <a:srgbClr val="DCD0B1"/>
    <a:srgbClr val="525252"/>
    <a:srgbClr val="EAB200"/>
    <a:srgbClr val="FFD966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0" autoAdjust="0"/>
    <p:restoredTop sz="94524" autoAdjust="0"/>
  </p:normalViewPr>
  <p:slideViewPr>
    <p:cSldViewPr snapToGrid="0">
      <p:cViewPr varScale="1">
        <p:scale>
          <a:sx n="68" d="100"/>
          <a:sy n="68" d="100"/>
        </p:scale>
        <p:origin x="61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CC5C-3861-4A87-B52F-63BDC70EF116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1857-B83C-41F4-AD0F-327AA27DF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34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大家好，我们是第</a:t>
            </a:r>
            <a:r>
              <a:rPr lang="en-US" altLang="zh-CN" dirty="0"/>
              <a:t>19</a:t>
            </a:r>
            <a:r>
              <a:rPr lang="zh-CN" altLang="en-US" dirty="0"/>
              <a:t>组没人说话队，我们的项目是“逗图”</a:t>
            </a:r>
            <a:r>
              <a:rPr lang="en-US" altLang="zh-CN" dirty="0"/>
              <a:t>——</a:t>
            </a:r>
            <a:r>
              <a:rPr lang="zh-CN" altLang="en-US" dirty="0"/>
              <a:t>年轻人的斗图助手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06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然后是我们的功能展示：</a:t>
            </a:r>
          </a:p>
          <a:p>
            <a:r>
              <a:rPr lang="zh-CN" altLang="en-US" dirty="0"/>
              <a:t>由于时间有限，我们代码部分只选取了最核心的增删改查功能进行了实现，然后我这里先用图片的方式进行一个界面的原型展示。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33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0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首先从项目选题方面介绍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1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今，斗图成了当代年轻人的一种特殊的社交方式，诙谐有趣的表情包能够营造轻松愉悦的聊天氛围，帮助表达难以用文字描述的情感。也正因如此，表情包成为了年轻人社交中不可缺少的一部分，成为了一种潮流和趋势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9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但是在表情包的使用过程中呢，我们也有一些困扰。比如存储的表情太多，而且它们很多都长得很像，用肉眼搜索和筛选会花费很多时间；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6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还有社交平台表情存储空间有限，比如</a:t>
            </a:r>
            <a:r>
              <a:rPr lang="en-US" altLang="zh-CN" dirty="0"/>
              <a:t>qq</a:t>
            </a:r>
            <a:r>
              <a:rPr lang="zh-CN" altLang="en-US" dirty="0"/>
              <a:t>，如果不开会员的话只能存</a:t>
            </a:r>
            <a:r>
              <a:rPr lang="en-US" altLang="zh-CN" dirty="0"/>
              <a:t>80</a:t>
            </a:r>
            <a:r>
              <a:rPr lang="zh-CN" altLang="en-US" dirty="0"/>
              <a:t>个表情，是远不够用的，但也不想因此去花钱氪金。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46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以及跨平台使用的问题，比如说</a:t>
            </a:r>
            <a:r>
              <a:rPr lang="en-US" altLang="zh-CN" dirty="0">
                <a:effectLst/>
              </a:rPr>
              <a:t>QQ</a:t>
            </a:r>
            <a:r>
              <a:rPr lang="zh-CN" altLang="en-US" dirty="0">
                <a:effectLst/>
              </a:rPr>
              <a:t>里面的表情包不能在微信中使用，这样的话比如我使用</a:t>
            </a:r>
            <a:r>
              <a:rPr lang="en-US" altLang="zh-CN" dirty="0">
                <a:effectLst/>
              </a:rPr>
              <a:t>QQ</a:t>
            </a:r>
            <a:r>
              <a:rPr lang="zh-CN" altLang="en-US" dirty="0">
                <a:effectLst/>
              </a:rPr>
              <a:t>的频率更多，很多表情包都存在</a:t>
            </a:r>
            <a:r>
              <a:rPr lang="en-US" altLang="zh-CN" dirty="0">
                <a:effectLst/>
              </a:rPr>
              <a:t>qq</a:t>
            </a:r>
            <a:r>
              <a:rPr lang="zh-CN" altLang="en-US" dirty="0">
                <a:effectLst/>
              </a:rPr>
              <a:t>里，微信的表情包就少得可怜。也带来了很多麻烦</a:t>
            </a:r>
          </a:p>
          <a:p>
            <a:r>
              <a:rPr lang="en-US" altLang="zh-CN" dirty="0"/>
              <a:t>//</a:t>
            </a:r>
            <a:r>
              <a:rPr lang="zh-CN" altLang="en-US" dirty="0"/>
              <a:t>其他的困扰还有：缺少表情包来源、找不到合适的表情等等</a:t>
            </a:r>
            <a:r>
              <a:rPr lang="en-US" altLang="zh-CN" dirty="0"/>
              <a:t>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31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作为一群表情包的重度依赖者，我们希望能开发一款斗图助手，具备表情查找、分类、推荐等功能，帮助和我们一样爱斗图的年轻人，带来更快更好的斗图体验。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50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37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1857-B83C-41F4-AD0F-327AA27DF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6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2B68E-DA4C-4F63-A420-924333D8D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4BC130-F122-42FB-95C9-D7BEB6DD4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319AA1-9C16-4C6F-B86B-DF522CBC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95E6E-5BE1-43E5-B2F1-7D2A8B34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E515C-6B15-4C04-B380-36A65117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63E17-1F7B-4E90-BFF8-2EC805CA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C89A2D-C293-42E4-8501-33D44B798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9EC04-795C-48BF-B856-E6BECE60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920121-83B9-417C-83F0-BAFD5AEC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255EC-B9A1-4EEC-9E81-01DB632A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D185B5-496D-47C6-AAC8-30B4AAA0C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D6CD62-8421-4D84-885F-AA904B343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7CAD5-6B97-43D9-9893-E5048E25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4D414-A58F-4D34-B9D5-6C798637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B6F52D-B359-4776-B80F-2B90CF2E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D789E-5D29-4605-AA61-DBDE8A09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32625-814A-4353-A85A-BF7D0C49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B50D8-C3FD-4BDE-9A7B-4C2528E7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70B8B-1D49-4C1F-BE45-B951F6F3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E5089-2E70-46BA-93F9-8BC84BC6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2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1E4AE-F8CD-4C1B-8FC7-7965FC6F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F0487-A177-42F8-88DE-D9D4A1BC0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0A0446-ACDF-46CD-8CF4-78786F55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B6E05-F3E3-40CD-B970-4530FFF1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A4FF85-B8D9-471F-A698-64402901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0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EB48-2BAD-4D11-B28C-9BA0F329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9C6E3-2550-44A8-A1B7-4290FC48B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302393-4FB2-49DE-BCF3-B27E86746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C26DC3-7BA6-4BD2-8CD1-995999BE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0DB02B-EA10-4F4E-B1A3-3DED884B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5B545-0246-4263-AF2F-11FF56C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E5852-927E-4F6A-BDC0-66295A03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66C3E-A6DC-4E84-B7D5-EF01DA6C1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8FDE9A-E48F-4D13-97E0-CD2AA3B65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8ED5F0-BF5F-446F-ACCA-6524DFE91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1EAC91-5C1B-4502-AA95-08AA21632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5C4901-5DC0-42DA-96AC-79F8607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C5AB09-6398-468B-8602-D81F8DE2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FAE7FA-4234-41F0-AA9A-B23BFBA7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5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857F2-EB3D-470B-9600-BDBF3335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1276DD-7F5C-4320-889C-B663FF73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4F5C19-BF61-4E2C-BFF3-842508A4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80F541-08FC-43F2-9379-F25A5E3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B8C06B-AA15-449C-8312-B3BA9105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CAEEBC-9187-49A3-BFE8-7E7EF50C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FCF80-2E0E-4A0C-8555-F75A24A8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FFE05-358B-4ADC-8C5E-AFB04344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ADDC8-2232-44B5-ADEB-FCFBCAB13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7A5C49-54F0-43BC-AC8B-771A66F00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BE8A24-A1D3-48CA-865F-7069C052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5CD8E-F009-4E2A-9F13-142F97B2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2B9F76-D172-4371-94CD-FC8817F6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151CF-2685-4B6C-BA06-753F4657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713805-E95D-44CE-9D3F-1E2A418FD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A13738-307E-4415-9B39-93AEDCDDF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131346-DBFC-42AF-8771-E2162C91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E41909-BEE8-4348-A82F-EA9C900B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B9E02E-C839-42D4-BEEB-C47B36CC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71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FFE3EF-0179-44FE-B2C3-CB6E9195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6FD117-71B2-46ED-A7F4-3145A847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25427-A344-4AE4-9329-E0A5F1A5E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0705-ED10-4187-8CF2-561B6E245A3C}" type="datetimeFigureOut">
              <a:rPr lang="zh-CN" altLang="en-US" smtClean="0"/>
              <a:t>2020/6/20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87684-06B1-4D72-BF0B-D3783822A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02578-356D-4E7F-B668-4FA5DB98C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DA370-3014-4D2D-A50B-2120E1706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4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云形 31">
            <a:extLst>
              <a:ext uri="{FF2B5EF4-FFF2-40B4-BE49-F238E27FC236}">
                <a16:creationId xmlns:a16="http://schemas.microsoft.com/office/drawing/2014/main" id="{EA09D71D-86F2-4508-A841-4E6F8F6FE35D}"/>
              </a:ext>
            </a:extLst>
          </p:cNvPr>
          <p:cNvSpPr/>
          <p:nvPr/>
        </p:nvSpPr>
        <p:spPr>
          <a:xfrm rot="20772102">
            <a:off x="-2145739" y="-2444670"/>
            <a:ext cx="15599499" cy="769580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云形 27">
            <a:extLst>
              <a:ext uri="{FF2B5EF4-FFF2-40B4-BE49-F238E27FC236}">
                <a16:creationId xmlns:a16="http://schemas.microsoft.com/office/drawing/2014/main" id="{196D7CD5-0F98-4ED5-9B25-9E5C5908A1E8}"/>
              </a:ext>
            </a:extLst>
          </p:cNvPr>
          <p:cNvSpPr/>
          <p:nvPr/>
        </p:nvSpPr>
        <p:spPr>
          <a:xfrm rot="592024">
            <a:off x="-1162032" y="1224101"/>
            <a:ext cx="7436224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云形 29">
            <a:extLst>
              <a:ext uri="{FF2B5EF4-FFF2-40B4-BE49-F238E27FC236}">
                <a16:creationId xmlns:a16="http://schemas.microsoft.com/office/drawing/2014/main" id="{737FF607-D336-4AE0-85C7-FB48C6AF8AFC}"/>
              </a:ext>
            </a:extLst>
          </p:cNvPr>
          <p:cNvSpPr/>
          <p:nvPr/>
        </p:nvSpPr>
        <p:spPr>
          <a:xfrm rot="592024">
            <a:off x="1748572" y="2353053"/>
            <a:ext cx="538955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云形 30">
            <a:extLst>
              <a:ext uri="{FF2B5EF4-FFF2-40B4-BE49-F238E27FC236}">
                <a16:creationId xmlns:a16="http://schemas.microsoft.com/office/drawing/2014/main" id="{83027B71-5885-4789-8BAA-75D6EB8FE397}"/>
              </a:ext>
            </a:extLst>
          </p:cNvPr>
          <p:cNvSpPr/>
          <p:nvPr/>
        </p:nvSpPr>
        <p:spPr>
          <a:xfrm rot="20772102">
            <a:off x="5594600" y="930091"/>
            <a:ext cx="7436224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EE7CC199-B2A9-439F-8779-34F2014FA3B2}"/>
              </a:ext>
            </a:extLst>
          </p:cNvPr>
          <p:cNvSpPr/>
          <p:nvPr/>
        </p:nvSpPr>
        <p:spPr>
          <a:xfrm rot="592024">
            <a:off x="-1636191" y="4076309"/>
            <a:ext cx="8285079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云形 26">
            <a:extLst>
              <a:ext uri="{FF2B5EF4-FFF2-40B4-BE49-F238E27FC236}">
                <a16:creationId xmlns:a16="http://schemas.microsoft.com/office/drawing/2014/main" id="{B817CA01-E894-481D-BE0B-97C548649D68}"/>
              </a:ext>
            </a:extLst>
          </p:cNvPr>
          <p:cNvSpPr/>
          <p:nvPr/>
        </p:nvSpPr>
        <p:spPr>
          <a:xfrm rot="592024">
            <a:off x="2116990" y="5277992"/>
            <a:ext cx="538955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19E4232-AB38-4868-9C9F-F57FE915A752}"/>
              </a:ext>
            </a:extLst>
          </p:cNvPr>
          <p:cNvSpPr/>
          <p:nvPr/>
        </p:nvSpPr>
        <p:spPr>
          <a:xfrm>
            <a:off x="2487013" y="3090206"/>
            <a:ext cx="1430201" cy="143020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8D260DD-299E-4F9C-B8CE-7643815FE333}"/>
              </a:ext>
            </a:extLst>
          </p:cNvPr>
          <p:cNvSpPr/>
          <p:nvPr/>
        </p:nvSpPr>
        <p:spPr>
          <a:xfrm>
            <a:off x="7881445" y="2223470"/>
            <a:ext cx="1800757" cy="1800757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DDEE55-7D66-48A7-99A2-C3E1DBD7F607}"/>
              </a:ext>
            </a:extLst>
          </p:cNvPr>
          <p:cNvGrpSpPr/>
          <p:nvPr/>
        </p:nvGrpSpPr>
        <p:grpSpPr>
          <a:xfrm>
            <a:off x="3173580" y="841708"/>
            <a:ext cx="5416988" cy="5067006"/>
            <a:chOff x="3161463" y="687611"/>
            <a:chExt cx="5710259" cy="5341329"/>
          </a:xfrm>
          <a:effectLst>
            <a:glow rad="139700">
              <a:schemeClr val="bg1">
                <a:alpha val="40000"/>
              </a:schemeClr>
            </a:glow>
          </a:effectLst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0B2EB22-36DF-4574-9068-95BD75AEEB7A}"/>
                </a:ext>
              </a:extLst>
            </p:cNvPr>
            <p:cNvSpPr/>
            <p:nvPr/>
          </p:nvSpPr>
          <p:spPr>
            <a:xfrm>
              <a:off x="3653723" y="1279537"/>
              <a:ext cx="5119487" cy="474940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F143F4-02B7-4EED-8328-7A6B7A732B8B}"/>
                </a:ext>
              </a:extLst>
            </p:cNvPr>
            <p:cNvSpPr txBox="1"/>
            <p:nvPr/>
          </p:nvSpPr>
          <p:spPr>
            <a:xfrm>
              <a:off x="4227015" y="2459249"/>
              <a:ext cx="3979791" cy="16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“逗图”</a:t>
              </a:r>
              <a:endParaRPr lang="en-US" altLang="zh-CN" sz="5400" dirty="0">
                <a:solidFill>
                  <a:schemeClr val="accent4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4000" dirty="0">
                  <a:solidFill>
                    <a:schemeClr val="accent4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表情包管理系统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2648B4-4C62-4682-B9EB-597EBB84DBE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2565" y="750663"/>
              <a:ext cx="375645" cy="37564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324DD12-DC9F-4295-8303-959AA401014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6460" y="687611"/>
              <a:ext cx="375645" cy="37564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F66F883-F529-418A-8C18-E3CF173520A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1463" y="1897468"/>
              <a:ext cx="594980" cy="59498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54B5604-CEBC-495D-8F65-499444541B3D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1865" y="1593265"/>
              <a:ext cx="409857" cy="409857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4E1EFFB-374C-43D3-AB3F-989B978948A5}"/>
                </a:ext>
              </a:extLst>
            </p:cNvPr>
            <p:cNvSpPr txBox="1"/>
            <p:nvPr/>
          </p:nvSpPr>
          <p:spPr>
            <a:xfrm>
              <a:off x="4961285" y="4205913"/>
              <a:ext cx="2573886" cy="746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EAB200"/>
                  </a:solidFill>
                  <a:cs typeface="+mn-ea"/>
                  <a:sym typeface="+mn-lt"/>
                </a:rPr>
                <a:t>张智敏 马草原 </a:t>
              </a:r>
              <a:endParaRPr lang="en-US" altLang="zh-CN" sz="2000" dirty="0">
                <a:solidFill>
                  <a:srgbClr val="EAB200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dirty="0">
                  <a:solidFill>
                    <a:srgbClr val="EAB200"/>
                  </a:solidFill>
                  <a:cs typeface="+mn-ea"/>
                  <a:sym typeface="+mn-lt"/>
                </a:rPr>
                <a:t>席  诺 赵文山 蒋沁月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6DAC699-81F8-4744-B6CD-5F37ABFFECE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12712" y="2785900"/>
            <a:ext cx="675895" cy="675895"/>
          </a:xfrm>
          <a:prstGeom prst="rect">
            <a:avLst/>
          </a:prstGeom>
        </p:spPr>
      </p:pic>
      <p:sp>
        <p:nvSpPr>
          <p:cNvPr id="25" name="云形 24">
            <a:extLst>
              <a:ext uri="{FF2B5EF4-FFF2-40B4-BE49-F238E27FC236}">
                <a16:creationId xmlns:a16="http://schemas.microsoft.com/office/drawing/2014/main" id="{0318429E-4023-48C7-9C75-EC6B778CB627}"/>
              </a:ext>
            </a:extLst>
          </p:cNvPr>
          <p:cNvSpPr/>
          <p:nvPr/>
        </p:nvSpPr>
        <p:spPr>
          <a:xfrm rot="20772102">
            <a:off x="5963018" y="3855030"/>
            <a:ext cx="7436224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A52E8C7-A605-479F-A0BF-D54E60747F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31" y="4509691"/>
            <a:ext cx="1878337" cy="939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4C107A-26D8-46DF-9852-D4542D2F42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14" y="1668506"/>
            <a:ext cx="1121126" cy="112112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66B960C-49B4-427E-B71C-8F25E8C1E3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03" y="883228"/>
            <a:ext cx="1121126" cy="112112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0525CA6-790D-4C1A-AD9A-2AF54C6E0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77" y="883228"/>
            <a:ext cx="1121126" cy="112112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E5C2AA7-3E7D-4257-9802-E844191743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11" y="1746715"/>
            <a:ext cx="1121126" cy="11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4">
            <a:extLst>
              <a:ext uri="{FF2B5EF4-FFF2-40B4-BE49-F238E27FC236}">
                <a16:creationId xmlns:a16="http://schemas.microsoft.com/office/drawing/2014/main" id="{20A976F0-949F-43B5-8A38-4B732CD0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665" y="2255725"/>
            <a:ext cx="3083207" cy="130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数据库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与数据绑定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Rectangle 44">
            <a:extLst>
              <a:ext uri="{FF2B5EF4-FFF2-40B4-BE49-F238E27FC236}">
                <a16:creationId xmlns:a16="http://schemas.microsoft.com/office/drawing/2014/main" id="{CD6EE30C-F842-4FA7-98A1-315B89CA2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470" y="5285524"/>
            <a:ext cx="5431054" cy="63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Win Form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图片列表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3681C427-5637-4769-865E-11FA013F3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9065" y="2255725"/>
            <a:ext cx="3083207" cy="63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OCR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文字提取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121CDB6-0FB3-4314-A087-69A026012CD4}"/>
              </a:ext>
            </a:extLst>
          </p:cNvPr>
          <p:cNvSpPr/>
          <p:nvPr/>
        </p:nvSpPr>
        <p:spPr>
          <a:xfrm>
            <a:off x="4512860" y="778860"/>
            <a:ext cx="3029609" cy="6155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关键技术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4058AC5-AC36-454C-A143-F76725D4CB01}"/>
              </a:ext>
            </a:extLst>
          </p:cNvPr>
          <p:cNvSpPr/>
          <p:nvPr/>
        </p:nvSpPr>
        <p:spPr>
          <a:xfrm rot="5400000">
            <a:off x="7108041" y="2524187"/>
            <a:ext cx="615591" cy="55393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7AB6A2F8-0336-4792-A5E3-924F7B9FCEAC}"/>
              </a:ext>
            </a:extLst>
          </p:cNvPr>
          <p:cNvSpPr/>
          <p:nvPr/>
        </p:nvSpPr>
        <p:spPr>
          <a:xfrm rot="5400000" flipV="1">
            <a:off x="4397900" y="2539590"/>
            <a:ext cx="615591" cy="52313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9AF65D8E-59AE-425B-8B57-92DCAC4D87F6}"/>
              </a:ext>
            </a:extLst>
          </p:cNvPr>
          <p:cNvSpPr/>
          <p:nvPr/>
        </p:nvSpPr>
        <p:spPr>
          <a:xfrm rot="10800000">
            <a:off x="5788204" y="3832744"/>
            <a:ext cx="615591" cy="55393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BF413C-36EA-4754-85B4-0DE87CC823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99" y="2255725"/>
            <a:ext cx="1130196" cy="11301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583B3C-FDBF-4345-AA6F-D80E91F669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1" y="1394451"/>
            <a:ext cx="766797" cy="7667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29F0F9-58C4-4482-A982-BEB60EFF9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81" y="1394451"/>
            <a:ext cx="766797" cy="7667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74D85A-4962-4977-9F61-817C058201C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07829" y="4475645"/>
            <a:ext cx="776337" cy="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AF7950-5A9D-407E-BED1-7574DF2377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61" y="2419325"/>
            <a:ext cx="766797" cy="76679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31AD23-449C-4CFB-9719-97C01255FC73}"/>
              </a:ext>
            </a:extLst>
          </p:cNvPr>
          <p:cNvSpPr/>
          <p:nvPr/>
        </p:nvSpPr>
        <p:spPr>
          <a:xfrm>
            <a:off x="4512860" y="778860"/>
            <a:ext cx="3029609" cy="6155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0FD6-75F0-4EDA-8DBE-6A6EA4FC598A}"/>
              </a:ext>
            </a:extLst>
          </p:cNvPr>
          <p:cNvSpPr txBox="1"/>
          <p:nvPr/>
        </p:nvSpPr>
        <p:spPr>
          <a:xfrm>
            <a:off x="6852975" y="2479557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单击复制，拖拽添加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98215B-8D83-465D-B7B7-A330F12D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" y="2419325"/>
            <a:ext cx="5233714" cy="303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5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AF7950-5A9D-407E-BED1-7574DF2377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61" y="2419325"/>
            <a:ext cx="766797" cy="76679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31AD23-449C-4CFB-9719-97C01255FC73}"/>
              </a:ext>
            </a:extLst>
          </p:cNvPr>
          <p:cNvSpPr/>
          <p:nvPr/>
        </p:nvSpPr>
        <p:spPr>
          <a:xfrm>
            <a:off x="4512860" y="778860"/>
            <a:ext cx="3029609" cy="6155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0FD6-75F0-4EDA-8DBE-6A6EA4FC598A}"/>
              </a:ext>
            </a:extLst>
          </p:cNvPr>
          <p:cNvSpPr txBox="1"/>
          <p:nvPr/>
        </p:nvSpPr>
        <p:spPr>
          <a:xfrm>
            <a:off x="6852975" y="2479557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单击复制，拖拽添加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8C524F-E926-47BD-AA0C-895F1B90DF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61" y="3778145"/>
            <a:ext cx="766797" cy="766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1F8561-AB31-4737-B313-4E67322B9433}"/>
              </a:ext>
            </a:extLst>
          </p:cNvPr>
          <p:cNvSpPr txBox="1"/>
          <p:nvPr/>
        </p:nvSpPr>
        <p:spPr>
          <a:xfrm>
            <a:off x="6873071" y="3748735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OCR</a:t>
            </a:r>
            <a:r>
              <a:rPr lang="zh-CN" altLang="en-US" sz="3600" dirty="0">
                <a:solidFill>
                  <a:schemeClr val="bg1"/>
                </a:solidFill>
              </a:rPr>
              <a:t>提取表情包文字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1F1A4F-10F8-4D17-B0DA-3C0E3EAF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55" y="2429317"/>
            <a:ext cx="5258356" cy="30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AF7950-5A9D-407E-BED1-7574DF2377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61" y="2419325"/>
            <a:ext cx="766797" cy="766797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31AD23-449C-4CFB-9719-97C01255FC73}"/>
              </a:ext>
            </a:extLst>
          </p:cNvPr>
          <p:cNvSpPr/>
          <p:nvPr/>
        </p:nvSpPr>
        <p:spPr>
          <a:xfrm>
            <a:off x="4512860" y="778860"/>
            <a:ext cx="3029609" cy="6155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0FD6-75F0-4EDA-8DBE-6A6EA4FC598A}"/>
              </a:ext>
            </a:extLst>
          </p:cNvPr>
          <p:cNvSpPr txBox="1"/>
          <p:nvPr/>
        </p:nvSpPr>
        <p:spPr>
          <a:xfrm>
            <a:off x="6852975" y="2479557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单击复制，拖拽添加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8C524F-E926-47BD-AA0C-895F1B90DF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61" y="3778145"/>
            <a:ext cx="766797" cy="7667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1F8561-AB31-4737-B313-4E67322B9433}"/>
              </a:ext>
            </a:extLst>
          </p:cNvPr>
          <p:cNvSpPr txBox="1"/>
          <p:nvPr/>
        </p:nvSpPr>
        <p:spPr>
          <a:xfrm>
            <a:off x="6873071" y="3748735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OCR</a:t>
            </a:r>
            <a:r>
              <a:rPr lang="zh-CN" altLang="en-US" sz="3600" dirty="0">
                <a:solidFill>
                  <a:schemeClr val="bg1"/>
                </a:solidFill>
              </a:rPr>
              <a:t>提取表情包文字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6FD0F8-763C-4180-87A2-D169906AF0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21" y="5136965"/>
            <a:ext cx="776337" cy="7763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7519B6-4DE1-4AAD-8D44-E9CCFAEB7FFA}"/>
              </a:ext>
            </a:extLst>
          </p:cNvPr>
          <p:cNvSpPr txBox="1"/>
          <p:nvPr/>
        </p:nvSpPr>
        <p:spPr>
          <a:xfrm>
            <a:off x="6873071" y="5136965"/>
            <a:ext cx="4421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多种搜索、分类方式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C7D1A-48C5-4FE6-9E3E-34487555F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39" y="3308485"/>
            <a:ext cx="5382545" cy="93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D5D7831-05B6-44B3-ACCC-ECB1FEF4A560}"/>
              </a:ext>
            </a:extLst>
          </p:cNvPr>
          <p:cNvGrpSpPr/>
          <p:nvPr/>
        </p:nvGrpSpPr>
        <p:grpSpPr>
          <a:xfrm>
            <a:off x="-2145739" y="-2444670"/>
            <a:ext cx="15902080" cy="10692731"/>
            <a:chOff x="-2145739" y="-2444670"/>
            <a:chExt cx="15902080" cy="10692731"/>
          </a:xfrm>
        </p:grpSpPr>
        <p:sp>
          <p:nvSpPr>
            <p:cNvPr id="5" name="云形 4">
              <a:extLst>
                <a:ext uri="{FF2B5EF4-FFF2-40B4-BE49-F238E27FC236}">
                  <a16:creationId xmlns:a16="http://schemas.microsoft.com/office/drawing/2014/main" id="{BF307FB5-27E5-4578-9A73-DB9BEE054269}"/>
                </a:ext>
              </a:extLst>
            </p:cNvPr>
            <p:cNvSpPr/>
            <p:nvPr/>
          </p:nvSpPr>
          <p:spPr>
            <a:xfrm rot="20772102">
              <a:off x="-2145739" y="-2444670"/>
              <a:ext cx="15902080" cy="7695809"/>
            </a:xfrm>
            <a:prstGeom prst="clou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云形 5">
              <a:extLst>
                <a:ext uri="{FF2B5EF4-FFF2-40B4-BE49-F238E27FC236}">
                  <a16:creationId xmlns:a16="http://schemas.microsoft.com/office/drawing/2014/main" id="{AFFC8F13-E525-4A18-9270-F5636C369815}"/>
                </a:ext>
              </a:extLst>
            </p:cNvPr>
            <p:cNvSpPr/>
            <p:nvPr/>
          </p:nvSpPr>
          <p:spPr>
            <a:xfrm rot="592024">
              <a:off x="-1142951" y="1224101"/>
              <a:ext cx="7580463" cy="392969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云形 7">
              <a:extLst>
                <a:ext uri="{FF2B5EF4-FFF2-40B4-BE49-F238E27FC236}">
                  <a16:creationId xmlns:a16="http://schemas.microsoft.com/office/drawing/2014/main" id="{9B6BF58B-6B08-4F13-A37B-AC04F1CB9315}"/>
                </a:ext>
              </a:extLst>
            </p:cNvPr>
            <p:cNvSpPr/>
            <p:nvPr/>
          </p:nvSpPr>
          <p:spPr>
            <a:xfrm rot="592024">
              <a:off x="1824109" y="2353053"/>
              <a:ext cx="5494094" cy="284812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云形 8">
              <a:extLst>
                <a:ext uri="{FF2B5EF4-FFF2-40B4-BE49-F238E27FC236}">
                  <a16:creationId xmlns:a16="http://schemas.microsoft.com/office/drawing/2014/main" id="{3012D1B1-D4CE-4247-B5DE-F5ED4FF3AD81}"/>
                </a:ext>
              </a:extLst>
            </p:cNvPr>
            <p:cNvSpPr/>
            <p:nvPr/>
          </p:nvSpPr>
          <p:spPr>
            <a:xfrm rot="20772102">
              <a:off x="5744738" y="930091"/>
              <a:ext cx="7580463" cy="4393031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云形 9">
              <a:extLst>
                <a:ext uri="{FF2B5EF4-FFF2-40B4-BE49-F238E27FC236}">
                  <a16:creationId xmlns:a16="http://schemas.microsoft.com/office/drawing/2014/main" id="{53FBD07E-C35B-4810-A011-065014F6D1F8}"/>
                </a:ext>
              </a:extLst>
            </p:cNvPr>
            <p:cNvSpPr/>
            <p:nvPr/>
          </p:nvSpPr>
          <p:spPr>
            <a:xfrm rot="592024">
              <a:off x="-1626307" y="4076309"/>
              <a:ext cx="8445783" cy="392969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云形 10">
              <a:extLst>
                <a:ext uri="{FF2B5EF4-FFF2-40B4-BE49-F238E27FC236}">
                  <a16:creationId xmlns:a16="http://schemas.microsoft.com/office/drawing/2014/main" id="{9DEB2ABE-3FF7-40E4-92BC-572F5C2057D9}"/>
                </a:ext>
              </a:extLst>
            </p:cNvPr>
            <p:cNvSpPr/>
            <p:nvPr/>
          </p:nvSpPr>
          <p:spPr>
            <a:xfrm rot="592024">
              <a:off x="2415470" y="4782450"/>
              <a:ext cx="5494094" cy="284812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54AD5104-C3F7-4A5D-820A-81B878271120}"/>
                </a:ext>
              </a:extLst>
            </p:cNvPr>
            <p:cNvSpPr/>
            <p:nvPr/>
          </p:nvSpPr>
          <p:spPr>
            <a:xfrm rot="20772102">
              <a:off x="6120302" y="3855030"/>
              <a:ext cx="7580463" cy="4393031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1E4E50-C128-4D08-B408-123A1789FEA8}"/>
              </a:ext>
            </a:extLst>
          </p:cNvPr>
          <p:cNvSpPr/>
          <p:nvPr/>
        </p:nvSpPr>
        <p:spPr>
          <a:xfrm>
            <a:off x="3022854" y="2634919"/>
            <a:ext cx="6146287" cy="23773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PART 3</a:t>
            </a:r>
          </a:p>
          <a:p>
            <a:pPr algn="ctr"/>
            <a:r>
              <a:rPr lang="zh-CN" altLang="en-US" sz="5400" dirty="0">
                <a:cs typeface="+mn-ea"/>
                <a:sym typeface="+mn-lt"/>
              </a:rPr>
              <a:t>功能展示</a:t>
            </a:r>
            <a:endParaRPr lang="en-US" altLang="zh-CN" sz="54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2038F9-020B-4F75-BF5B-10DA7734B66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8" y="1982090"/>
            <a:ext cx="812801" cy="8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录屏_x264">
            <a:hlinkClick r:id="" action="ppaction://media"/>
            <a:extLst>
              <a:ext uri="{FF2B5EF4-FFF2-40B4-BE49-F238E27FC236}">
                <a16:creationId xmlns:a16="http://schemas.microsoft.com/office/drawing/2014/main" id="{B2947890-AFAF-44EB-B876-3DFC7A499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13" y="44450"/>
            <a:ext cx="11736387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云形 5">
            <a:extLst>
              <a:ext uri="{FF2B5EF4-FFF2-40B4-BE49-F238E27FC236}">
                <a16:creationId xmlns:a16="http://schemas.microsoft.com/office/drawing/2014/main" id="{FD181CEE-B2D0-4CFD-84AB-96655FA2E3AF}"/>
              </a:ext>
            </a:extLst>
          </p:cNvPr>
          <p:cNvSpPr/>
          <p:nvPr/>
        </p:nvSpPr>
        <p:spPr>
          <a:xfrm rot="20772102">
            <a:off x="-2145739" y="-2444670"/>
            <a:ext cx="15902080" cy="769580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9CE42A44-B999-4ED7-9007-983B39010851}"/>
              </a:ext>
            </a:extLst>
          </p:cNvPr>
          <p:cNvSpPr/>
          <p:nvPr/>
        </p:nvSpPr>
        <p:spPr>
          <a:xfrm rot="592024">
            <a:off x="-1142951" y="1224101"/>
            <a:ext cx="7580463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3D8DC254-E8F6-4CB3-9697-C270F93D9E12}"/>
              </a:ext>
            </a:extLst>
          </p:cNvPr>
          <p:cNvSpPr/>
          <p:nvPr/>
        </p:nvSpPr>
        <p:spPr>
          <a:xfrm rot="592024">
            <a:off x="1824109" y="2353053"/>
            <a:ext cx="549409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24387676-18CD-43C8-95D5-DB5C7F02BCE7}"/>
              </a:ext>
            </a:extLst>
          </p:cNvPr>
          <p:cNvSpPr/>
          <p:nvPr/>
        </p:nvSpPr>
        <p:spPr>
          <a:xfrm rot="20772102">
            <a:off x="5744738" y="930091"/>
            <a:ext cx="7580463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19D0341D-63DB-4EB1-B3E3-C07162F09E19}"/>
              </a:ext>
            </a:extLst>
          </p:cNvPr>
          <p:cNvSpPr/>
          <p:nvPr/>
        </p:nvSpPr>
        <p:spPr>
          <a:xfrm rot="592024">
            <a:off x="-1626307" y="4076309"/>
            <a:ext cx="8445783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64E9E06A-5EFF-4A4F-9DC2-42B2524F4AEF}"/>
              </a:ext>
            </a:extLst>
          </p:cNvPr>
          <p:cNvSpPr/>
          <p:nvPr/>
        </p:nvSpPr>
        <p:spPr>
          <a:xfrm rot="592024">
            <a:off x="2415470" y="4782450"/>
            <a:ext cx="549409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9F357BEF-BE5B-4D99-9DD5-AF21D1D0304F}"/>
              </a:ext>
            </a:extLst>
          </p:cNvPr>
          <p:cNvSpPr/>
          <p:nvPr/>
        </p:nvSpPr>
        <p:spPr>
          <a:xfrm rot="20772102">
            <a:off x="6120302" y="3855030"/>
            <a:ext cx="7580463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4DD5CFE-5B5F-483B-9DBF-F65D09D04414}"/>
              </a:ext>
            </a:extLst>
          </p:cNvPr>
          <p:cNvSpPr/>
          <p:nvPr/>
        </p:nvSpPr>
        <p:spPr>
          <a:xfrm>
            <a:off x="3022856" y="2556170"/>
            <a:ext cx="6146287" cy="23773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cs typeface="+mn-ea"/>
                <a:sym typeface="+mn-lt"/>
              </a:rPr>
              <a:t>感谢倾听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FA5855-02BE-45E4-B49C-38C965F287A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24" y="1840784"/>
            <a:ext cx="779393" cy="7793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9673EE-600D-4102-8CB1-364CCD3F15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16" y="1859235"/>
            <a:ext cx="781473" cy="7814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77CF0-531E-4778-89D6-0CCDADB5DD0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88" y="1851928"/>
            <a:ext cx="781473" cy="7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>
            <a:extLst>
              <a:ext uri="{FF2B5EF4-FFF2-40B4-BE49-F238E27FC236}">
                <a16:creationId xmlns:a16="http://schemas.microsoft.com/office/drawing/2014/main" id="{65C8BE6B-434B-4AEB-BFC8-30FE423A52B0}"/>
              </a:ext>
            </a:extLst>
          </p:cNvPr>
          <p:cNvSpPr/>
          <p:nvPr/>
        </p:nvSpPr>
        <p:spPr>
          <a:xfrm rot="20772102">
            <a:off x="-2145739" y="-2444670"/>
            <a:ext cx="15599499" cy="769580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912D405B-97C0-4E04-82E1-8BB0D00D9C91}"/>
              </a:ext>
            </a:extLst>
          </p:cNvPr>
          <p:cNvSpPr/>
          <p:nvPr/>
        </p:nvSpPr>
        <p:spPr>
          <a:xfrm rot="592024">
            <a:off x="-1162032" y="1224101"/>
            <a:ext cx="7436224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355DC2C5-653D-4A1A-9419-F9455235E6C9}"/>
              </a:ext>
            </a:extLst>
          </p:cNvPr>
          <p:cNvSpPr/>
          <p:nvPr/>
        </p:nvSpPr>
        <p:spPr>
          <a:xfrm rot="592024">
            <a:off x="1748572" y="2353053"/>
            <a:ext cx="538955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8BECEC91-5084-4D3A-8FBC-747632F293C7}"/>
              </a:ext>
            </a:extLst>
          </p:cNvPr>
          <p:cNvSpPr/>
          <p:nvPr/>
        </p:nvSpPr>
        <p:spPr>
          <a:xfrm rot="20772102">
            <a:off x="5594600" y="930091"/>
            <a:ext cx="7436224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646596E2-AE75-46FE-AA3A-F66228BCD11C}"/>
              </a:ext>
            </a:extLst>
          </p:cNvPr>
          <p:cNvSpPr/>
          <p:nvPr/>
        </p:nvSpPr>
        <p:spPr>
          <a:xfrm rot="592024">
            <a:off x="-1636191" y="4076309"/>
            <a:ext cx="8285079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027610CF-50D6-4FB6-8B52-5084C7BE37B4}"/>
              </a:ext>
            </a:extLst>
          </p:cNvPr>
          <p:cNvSpPr/>
          <p:nvPr/>
        </p:nvSpPr>
        <p:spPr>
          <a:xfrm rot="592024">
            <a:off x="2328680" y="4782450"/>
            <a:ext cx="538955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D47EEA8A-D980-4185-95D1-27B0BCAC7608}"/>
              </a:ext>
            </a:extLst>
          </p:cNvPr>
          <p:cNvSpPr/>
          <p:nvPr/>
        </p:nvSpPr>
        <p:spPr>
          <a:xfrm rot="20772102">
            <a:off x="5963018" y="3855030"/>
            <a:ext cx="7436224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1E4E50-C128-4D08-B408-123A1789FEA8}"/>
              </a:ext>
            </a:extLst>
          </p:cNvPr>
          <p:cNvSpPr/>
          <p:nvPr/>
        </p:nvSpPr>
        <p:spPr>
          <a:xfrm>
            <a:off x="3192189" y="2744985"/>
            <a:ext cx="6146287" cy="23773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PART 1</a:t>
            </a:r>
          </a:p>
          <a:p>
            <a:pPr algn="ctr"/>
            <a:r>
              <a:rPr lang="zh-CN" altLang="en-US" sz="5400" dirty="0">
                <a:cs typeface="+mn-ea"/>
                <a:sym typeface="+mn-lt"/>
              </a:rPr>
              <a:t>项目选题</a:t>
            </a:r>
            <a:endParaRPr lang="en-US" altLang="zh-CN" sz="54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3CBB71-60FF-43FB-A698-9F9D563834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68" y="2064125"/>
            <a:ext cx="847527" cy="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C6F377-12E3-43EE-B842-9DC8C5B7F5F4}"/>
              </a:ext>
            </a:extLst>
          </p:cNvPr>
          <p:cNvSpPr/>
          <p:nvPr/>
        </p:nvSpPr>
        <p:spPr>
          <a:xfrm>
            <a:off x="4377617" y="2271497"/>
            <a:ext cx="71842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accent4"/>
                </a:solidFill>
              </a:rPr>
              <a:t>斗图</a:t>
            </a:r>
            <a:endParaRPr lang="en-US" altLang="zh-CN" sz="6000" dirty="0">
              <a:solidFill>
                <a:schemeClr val="accent4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</a:rPr>
              <a:t>年轻人的一种特殊的社交方式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1522F4-EBB4-4A4E-BA3D-245C04B71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5" y="294968"/>
            <a:ext cx="3323460" cy="6268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11BF03-4043-445B-815A-F3C594DEA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86" t="1563" r="26650" b="18299"/>
          <a:stretch/>
        </p:blipFill>
        <p:spPr>
          <a:xfrm>
            <a:off x="9738247" y="423767"/>
            <a:ext cx="2026441" cy="1446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487282-E31D-4689-B5D6-94F1878A5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5" y="4484205"/>
            <a:ext cx="3154926" cy="20788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C1BCE6-46FB-45EC-92E9-D16C245B79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0" r="17119"/>
          <a:stretch/>
        </p:blipFill>
        <p:spPr>
          <a:xfrm>
            <a:off x="4705757" y="4320417"/>
            <a:ext cx="2361321" cy="22426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D06AD8-0105-4B1A-89F4-0A3B2A004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60" y="294968"/>
            <a:ext cx="2414517" cy="17041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CAEA374-FDAA-4DA7-9EFE-75BCDA524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25" y="294968"/>
            <a:ext cx="1794223" cy="2197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14614E-B698-4528-A5E3-4B5E635EA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62" y="2373795"/>
            <a:ext cx="2034759" cy="17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4">
            <a:extLst>
              <a:ext uri="{FF2B5EF4-FFF2-40B4-BE49-F238E27FC236}">
                <a16:creationId xmlns:a16="http://schemas.microsoft.com/office/drawing/2014/main" id="{20A976F0-949F-43B5-8A38-4B732CD0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553" y="2154002"/>
            <a:ext cx="3246820" cy="101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表情太多且相似，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难以快速找到表情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121CDB6-0FB3-4314-A087-69A026012CD4}"/>
              </a:ext>
            </a:extLst>
          </p:cNvPr>
          <p:cNvSpPr/>
          <p:nvPr/>
        </p:nvSpPr>
        <p:spPr>
          <a:xfrm>
            <a:off x="4041485" y="758280"/>
            <a:ext cx="4109024" cy="10506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一些困扰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7AB6A2F8-0336-4792-A5E3-924F7B9FCEAC}"/>
              </a:ext>
            </a:extLst>
          </p:cNvPr>
          <p:cNvSpPr/>
          <p:nvPr/>
        </p:nvSpPr>
        <p:spPr>
          <a:xfrm rot="5400000" flipV="1">
            <a:off x="5034478" y="3858688"/>
            <a:ext cx="615591" cy="52313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583B3C-FDBF-4345-AA6F-D80E91F6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2" y="2272887"/>
            <a:ext cx="766797" cy="7667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257376-2792-47D1-A5D9-556C7E194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44" y="2173666"/>
            <a:ext cx="3505982" cy="4214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97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4">
            <a:extLst>
              <a:ext uri="{FF2B5EF4-FFF2-40B4-BE49-F238E27FC236}">
                <a16:creationId xmlns:a16="http://schemas.microsoft.com/office/drawing/2014/main" id="{20A976F0-949F-43B5-8A38-4B732CD0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552" y="2149992"/>
            <a:ext cx="3246820" cy="101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表情太多且相似，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难以快速找到表情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121CDB6-0FB3-4314-A087-69A026012CD4}"/>
              </a:ext>
            </a:extLst>
          </p:cNvPr>
          <p:cNvSpPr/>
          <p:nvPr/>
        </p:nvSpPr>
        <p:spPr>
          <a:xfrm>
            <a:off x="4041485" y="758280"/>
            <a:ext cx="4109024" cy="10506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一些困扰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7AB6A2F8-0336-4792-A5E3-924F7B9FCEAC}"/>
              </a:ext>
            </a:extLst>
          </p:cNvPr>
          <p:cNvSpPr/>
          <p:nvPr/>
        </p:nvSpPr>
        <p:spPr>
          <a:xfrm rot="5400000" flipV="1">
            <a:off x="5034478" y="3858688"/>
            <a:ext cx="615591" cy="52313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583B3C-FDBF-4345-AA6F-D80E91F6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2" y="2272887"/>
            <a:ext cx="766797" cy="7667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B68D1A-FBC9-46A4-848A-0444E767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71" y="2272887"/>
            <a:ext cx="4667172" cy="33912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05605-80C9-439D-A3CA-2DC9ECEDEC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21" y="3812459"/>
            <a:ext cx="766797" cy="766797"/>
          </a:xfrm>
          <a:prstGeom prst="rect">
            <a:avLst/>
          </a:prstGeom>
        </p:spPr>
      </p:pic>
      <p:sp>
        <p:nvSpPr>
          <p:cNvPr id="9" name="Rectangle 44">
            <a:extLst>
              <a:ext uri="{FF2B5EF4-FFF2-40B4-BE49-F238E27FC236}">
                <a16:creationId xmlns:a16="http://schemas.microsoft.com/office/drawing/2014/main" id="{6B4834A4-32BE-4D88-9818-E367D3B6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798" y="3932531"/>
            <a:ext cx="4357210" cy="49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社交平台表情存储容量有限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68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4">
            <a:extLst>
              <a:ext uri="{FF2B5EF4-FFF2-40B4-BE49-F238E27FC236}">
                <a16:creationId xmlns:a16="http://schemas.microsoft.com/office/drawing/2014/main" id="{20A976F0-949F-43B5-8A38-4B732CD0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552" y="2149992"/>
            <a:ext cx="3246820" cy="101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表情太多且相似，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难以快速找到表情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121CDB6-0FB3-4314-A087-69A026012CD4}"/>
              </a:ext>
            </a:extLst>
          </p:cNvPr>
          <p:cNvSpPr/>
          <p:nvPr/>
        </p:nvSpPr>
        <p:spPr>
          <a:xfrm>
            <a:off x="4041485" y="758280"/>
            <a:ext cx="4109024" cy="10506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一些困扰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7AB6A2F8-0336-4792-A5E3-924F7B9FCEAC}"/>
              </a:ext>
            </a:extLst>
          </p:cNvPr>
          <p:cNvSpPr/>
          <p:nvPr/>
        </p:nvSpPr>
        <p:spPr>
          <a:xfrm rot="5400000" flipV="1">
            <a:off x="5034478" y="3858688"/>
            <a:ext cx="615591" cy="52313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583B3C-FDBF-4345-AA6F-D80E91F669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22" y="2272887"/>
            <a:ext cx="766797" cy="766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05605-80C9-439D-A3CA-2DC9ECEDECA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21" y="3812459"/>
            <a:ext cx="766797" cy="766797"/>
          </a:xfrm>
          <a:prstGeom prst="rect">
            <a:avLst/>
          </a:prstGeom>
        </p:spPr>
      </p:pic>
      <p:sp>
        <p:nvSpPr>
          <p:cNvPr id="9" name="Rectangle 44">
            <a:extLst>
              <a:ext uri="{FF2B5EF4-FFF2-40B4-BE49-F238E27FC236}">
                <a16:creationId xmlns:a16="http://schemas.microsoft.com/office/drawing/2014/main" id="{6B4834A4-32BE-4D88-9818-E367D3B67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798" y="3932531"/>
            <a:ext cx="4357210" cy="49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社交平台表情存储容量有限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B90703-F3C5-44DF-9AED-C673C05D8A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52049" y="5352031"/>
            <a:ext cx="776337" cy="776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08D64B-50A0-4D80-AE01-67D528982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49" y="4212950"/>
            <a:ext cx="3504079" cy="2278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46FEF5-FF44-4453-8E56-16BEB59C3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37" y="1917695"/>
            <a:ext cx="3512584" cy="22781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1AA707-BE20-41B7-9C69-A132196D3AA2}"/>
              </a:ext>
            </a:extLst>
          </p:cNvPr>
          <p:cNvSpPr txBox="1"/>
          <p:nvPr/>
        </p:nvSpPr>
        <p:spPr>
          <a:xfrm>
            <a:off x="230915" y="1917695"/>
            <a:ext cx="81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</a:rPr>
              <a:t>微信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4ED6B6-71A8-4701-85E4-0149435AF1CA}"/>
              </a:ext>
            </a:extLst>
          </p:cNvPr>
          <p:cNvSpPr txBox="1"/>
          <p:nvPr/>
        </p:nvSpPr>
        <p:spPr>
          <a:xfrm>
            <a:off x="296346" y="4115015"/>
            <a:ext cx="74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QQ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Rectangle 44">
            <a:extLst>
              <a:ext uri="{FF2B5EF4-FFF2-40B4-BE49-F238E27FC236}">
                <a16:creationId xmlns:a16="http://schemas.microsoft.com/office/drawing/2014/main" id="{A96622BE-4F3F-4283-AC45-17CBDCC51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781" y="5492439"/>
            <a:ext cx="4801067" cy="49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不同社交平台表情包不能互用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203DD68E-B130-4951-A63F-F56AECE03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762" y="6039120"/>
            <a:ext cx="18953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1AFE05-9BE2-4EA2-AE45-7BE87B64AEBF}"/>
              </a:ext>
            </a:extLst>
          </p:cNvPr>
          <p:cNvSpPr/>
          <p:nvPr/>
        </p:nvSpPr>
        <p:spPr>
          <a:xfrm>
            <a:off x="7105798" y="6099720"/>
            <a:ext cx="2585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缺少表情包来源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找不到合适的表情等等</a:t>
            </a:r>
            <a:r>
              <a:rPr lang="en-US" altLang="zh-CN" dirty="0">
                <a:solidFill>
                  <a:schemeClr val="bg1"/>
                </a:solidFill>
              </a:rPr>
              <a:t>..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9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云形 17">
            <a:extLst>
              <a:ext uri="{FF2B5EF4-FFF2-40B4-BE49-F238E27FC236}">
                <a16:creationId xmlns:a16="http://schemas.microsoft.com/office/drawing/2014/main" id="{9D31546B-F814-421C-85C7-2FD2A81A642A}"/>
              </a:ext>
            </a:extLst>
          </p:cNvPr>
          <p:cNvSpPr/>
          <p:nvPr/>
        </p:nvSpPr>
        <p:spPr>
          <a:xfrm rot="20772102">
            <a:off x="5867447" y="1864391"/>
            <a:ext cx="7580463" cy="6470302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8DD9C188-7122-4BF3-B4E3-ADC74660E23B}"/>
              </a:ext>
            </a:extLst>
          </p:cNvPr>
          <p:cNvSpPr/>
          <p:nvPr/>
        </p:nvSpPr>
        <p:spPr>
          <a:xfrm rot="20772102">
            <a:off x="-2150875" y="-2388012"/>
            <a:ext cx="15902080" cy="769580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D122B51D-6B58-466D-B6FE-BAC08317E0D1}"/>
              </a:ext>
            </a:extLst>
          </p:cNvPr>
          <p:cNvSpPr/>
          <p:nvPr/>
        </p:nvSpPr>
        <p:spPr>
          <a:xfrm rot="592024">
            <a:off x="-1148087" y="1280759"/>
            <a:ext cx="7580463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9F06046D-9046-488B-B883-837118368D39}"/>
              </a:ext>
            </a:extLst>
          </p:cNvPr>
          <p:cNvSpPr/>
          <p:nvPr/>
        </p:nvSpPr>
        <p:spPr>
          <a:xfrm rot="592024">
            <a:off x="1818973" y="2409711"/>
            <a:ext cx="5494094" cy="284812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云形 14">
            <a:extLst>
              <a:ext uri="{FF2B5EF4-FFF2-40B4-BE49-F238E27FC236}">
                <a16:creationId xmlns:a16="http://schemas.microsoft.com/office/drawing/2014/main" id="{EDC4337E-5CCB-4916-88D8-B97B1A21AD31}"/>
              </a:ext>
            </a:extLst>
          </p:cNvPr>
          <p:cNvSpPr/>
          <p:nvPr/>
        </p:nvSpPr>
        <p:spPr>
          <a:xfrm rot="20772102">
            <a:off x="5739602" y="986749"/>
            <a:ext cx="7580463" cy="4393031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云形 15">
            <a:extLst>
              <a:ext uri="{FF2B5EF4-FFF2-40B4-BE49-F238E27FC236}">
                <a16:creationId xmlns:a16="http://schemas.microsoft.com/office/drawing/2014/main" id="{FFC8C770-F839-45D8-BC06-2AD26E0749CC}"/>
              </a:ext>
            </a:extLst>
          </p:cNvPr>
          <p:cNvSpPr/>
          <p:nvPr/>
        </p:nvSpPr>
        <p:spPr>
          <a:xfrm rot="592024">
            <a:off x="-1631443" y="4132967"/>
            <a:ext cx="8445783" cy="392969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流程图: 顺序访问存储器 2">
            <a:extLst>
              <a:ext uri="{FF2B5EF4-FFF2-40B4-BE49-F238E27FC236}">
                <a16:creationId xmlns:a16="http://schemas.microsoft.com/office/drawing/2014/main" id="{49FE50AD-4E91-4975-A926-4C441CB5EADD}"/>
              </a:ext>
            </a:extLst>
          </p:cNvPr>
          <p:cNvSpPr/>
          <p:nvPr/>
        </p:nvSpPr>
        <p:spPr>
          <a:xfrm>
            <a:off x="1540932" y="499533"/>
            <a:ext cx="8851267" cy="5858934"/>
          </a:xfrm>
          <a:prstGeom prst="flowChartMagneticTap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296162E-2A59-42E4-8925-ABE27E4A86BE}"/>
              </a:ext>
            </a:extLst>
          </p:cNvPr>
          <p:cNvSpPr/>
          <p:nvPr/>
        </p:nvSpPr>
        <p:spPr>
          <a:xfrm>
            <a:off x="4581195" y="1858861"/>
            <a:ext cx="3029609" cy="61559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Bahnschrift SemiBold" panose="020B0502040204020203" pitchFamily="34" charset="0"/>
                <a:cs typeface="+mn-ea"/>
                <a:sym typeface="+mn-lt"/>
              </a:rPr>
              <a:t>OUR GOAL</a:t>
            </a:r>
            <a:endParaRPr lang="zh-CN" altLang="en-US" sz="2800" dirty="0">
              <a:latin typeface="Bahnschrift SemiBold" panose="020B0502040204020203" pitchFamily="34" charset="0"/>
              <a:cs typeface="+mn-ea"/>
              <a:sym typeface="+mn-lt"/>
            </a:endParaRP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93D678BA-9AA7-47C0-97D5-8CD4B9DD6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182" y="2741945"/>
            <a:ext cx="6161633" cy="248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/>
              <a:t>开发一款</a:t>
            </a: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斗图助手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dirty="0"/>
              <a:t>具备</a:t>
            </a: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表情查找</a:t>
            </a:r>
            <a:r>
              <a:rPr lang="zh-CN" altLang="en-US" sz="2800" dirty="0"/>
              <a:t>、</a:t>
            </a: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分类</a:t>
            </a:r>
            <a:r>
              <a:rPr lang="zh-CN" altLang="en-US" sz="2800" dirty="0"/>
              <a:t>、</a:t>
            </a: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收藏</a:t>
            </a:r>
            <a:r>
              <a:rPr lang="zh-CN" altLang="en-US" sz="2800" dirty="0"/>
              <a:t>等功能</a:t>
            </a:r>
            <a:endParaRPr lang="en-US" altLang="zh-CN" sz="2800" dirty="0"/>
          </a:p>
          <a:p>
            <a:pPr algn="ctr">
              <a:lnSpc>
                <a:spcPct val="120000"/>
              </a:lnSpc>
            </a:pPr>
            <a:r>
              <a:rPr lang="zh-CN" altLang="en-US" sz="2800" dirty="0"/>
              <a:t>给</a:t>
            </a:r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爱斗图的年轻人</a:t>
            </a:r>
            <a:r>
              <a:rPr lang="zh-CN" altLang="en-US" sz="2800" dirty="0"/>
              <a:t>们</a:t>
            </a:r>
            <a:endParaRPr lang="en-US" altLang="zh-CN" sz="2800" dirty="0"/>
          </a:p>
          <a:p>
            <a:pPr algn="ctr">
              <a:lnSpc>
                <a:spcPct val="120000"/>
              </a:lnSpc>
            </a:pPr>
            <a:r>
              <a:rPr lang="zh-CN" altLang="en-US" sz="2800" dirty="0"/>
              <a:t>带来更快更好的斗图体验</a:t>
            </a:r>
            <a:endParaRPr lang="zh-CN" altLang="en-US" sz="2800" dirty="0">
              <a:solidFill>
                <a:srgbClr val="002C42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E4DEAF-B144-416B-B918-F9643985B78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88" y="800446"/>
            <a:ext cx="965322" cy="965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2D1626-BA00-418A-942E-C250C95CAD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5844" y="470307"/>
            <a:ext cx="800098" cy="8000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E32E21-8B3F-408A-9CF2-EDF890415C2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97293" y="546507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B1D23C-B227-48FB-B293-D5616DD6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1" y="1713452"/>
            <a:ext cx="11750818" cy="473758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185614-59BF-414E-AA0A-26C90B93787E}"/>
              </a:ext>
            </a:extLst>
          </p:cNvPr>
          <p:cNvSpPr/>
          <p:nvPr/>
        </p:nvSpPr>
        <p:spPr>
          <a:xfrm>
            <a:off x="4368707" y="607555"/>
            <a:ext cx="3454585" cy="7188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功能模块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67A9DA3-2D6A-4E57-9361-744A39D02C13}"/>
              </a:ext>
            </a:extLst>
          </p:cNvPr>
          <p:cNvGrpSpPr/>
          <p:nvPr/>
        </p:nvGrpSpPr>
        <p:grpSpPr>
          <a:xfrm>
            <a:off x="-2145739" y="-2444670"/>
            <a:ext cx="15902080" cy="10692731"/>
            <a:chOff x="-2145739" y="-2444670"/>
            <a:chExt cx="15599499" cy="10692731"/>
          </a:xfrm>
        </p:grpSpPr>
        <p:sp>
          <p:nvSpPr>
            <p:cNvPr id="4" name="云形 3">
              <a:extLst>
                <a:ext uri="{FF2B5EF4-FFF2-40B4-BE49-F238E27FC236}">
                  <a16:creationId xmlns:a16="http://schemas.microsoft.com/office/drawing/2014/main" id="{8DD9C188-7122-4BF3-B4E3-ADC74660E23B}"/>
                </a:ext>
              </a:extLst>
            </p:cNvPr>
            <p:cNvSpPr/>
            <p:nvPr/>
          </p:nvSpPr>
          <p:spPr>
            <a:xfrm rot="20772102">
              <a:off x="-2145739" y="-2444670"/>
              <a:ext cx="15599499" cy="7695809"/>
            </a:xfrm>
            <a:prstGeom prst="clou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云形 4">
              <a:extLst>
                <a:ext uri="{FF2B5EF4-FFF2-40B4-BE49-F238E27FC236}">
                  <a16:creationId xmlns:a16="http://schemas.microsoft.com/office/drawing/2014/main" id="{D122B51D-6B58-466D-B6FE-BAC08317E0D1}"/>
                </a:ext>
              </a:extLst>
            </p:cNvPr>
            <p:cNvSpPr/>
            <p:nvPr/>
          </p:nvSpPr>
          <p:spPr>
            <a:xfrm rot="592024">
              <a:off x="-1162032" y="1224101"/>
              <a:ext cx="7436224" cy="392969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云形 5">
              <a:extLst>
                <a:ext uri="{FF2B5EF4-FFF2-40B4-BE49-F238E27FC236}">
                  <a16:creationId xmlns:a16="http://schemas.microsoft.com/office/drawing/2014/main" id="{9F06046D-9046-488B-B883-837118368D39}"/>
                </a:ext>
              </a:extLst>
            </p:cNvPr>
            <p:cNvSpPr/>
            <p:nvPr/>
          </p:nvSpPr>
          <p:spPr>
            <a:xfrm rot="592024">
              <a:off x="1748572" y="2353053"/>
              <a:ext cx="5389554" cy="284812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云形 7">
              <a:extLst>
                <a:ext uri="{FF2B5EF4-FFF2-40B4-BE49-F238E27FC236}">
                  <a16:creationId xmlns:a16="http://schemas.microsoft.com/office/drawing/2014/main" id="{EDC4337E-5CCB-4916-88D8-B97B1A21AD31}"/>
                </a:ext>
              </a:extLst>
            </p:cNvPr>
            <p:cNvSpPr/>
            <p:nvPr/>
          </p:nvSpPr>
          <p:spPr>
            <a:xfrm rot="20772102">
              <a:off x="5594600" y="930091"/>
              <a:ext cx="7436224" cy="4393031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云形 8">
              <a:extLst>
                <a:ext uri="{FF2B5EF4-FFF2-40B4-BE49-F238E27FC236}">
                  <a16:creationId xmlns:a16="http://schemas.microsoft.com/office/drawing/2014/main" id="{FFC8C770-F839-45D8-BC06-2AD26E0749CC}"/>
                </a:ext>
              </a:extLst>
            </p:cNvPr>
            <p:cNvSpPr/>
            <p:nvPr/>
          </p:nvSpPr>
          <p:spPr>
            <a:xfrm rot="592024">
              <a:off x="-1636191" y="4076309"/>
              <a:ext cx="8285079" cy="392969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云形 9">
              <a:extLst>
                <a:ext uri="{FF2B5EF4-FFF2-40B4-BE49-F238E27FC236}">
                  <a16:creationId xmlns:a16="http://schemas.microsoft.com/office/drawing/2014/main" id="{256665D5-3F13-432F-ADCE-8467DFF53A11}"/>
                </a:ext>
              </a:extLst>
            </p:cNvPr>
            <p:cNvSpPr/>
            <p:nvPr/>
          </p:nvSpPr>
          <p:spPr>
            <a:xfrm rot="592024">
              <a:off x="2328680" y="4782450"/>
              <a:ext cx="5389554" cy="284812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云形 10">
              <a:extLst>
                <a:ext uri="{FF2B5EF4-FFF2-40B4-BE49-F238E27FC236}">
                  <a16:creationId xmlns:a16="http://schemas.microsoft.com/office/drawing/2014/main" id="{9D31546B-F814-421C-85C7-2FD2A81A642A}"/>
                </a:ext>
              </a:extLst>
            </p:cNvPr>
            <p:cNvSpPr/>
            <p:nvPr/>
          </p:nvSpPr>
          <p:spPr>
            <a:xfrm rot="20772102">
              <a:off x="5963018" y="3855030"/>
              <a:ext cx="7436224" cy="4393031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1E4E50-C128-4D08-B408-123A1789FEA8}"/>
              </a:ext>
            </a:extLst>
          </p:cNvPr>
          <p:cNvSpPr/>
          <p:nvPr/>
        </p:nvSpPr>
        <p:spPr>
          <a:xfrm>
            <a:off x="3022856" y="2558719"/>
            <a:ext cx="6146287" cy="237734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PART 2</a:t>
            </a:r>
          </a:p>
          <a:p>
            <a:pPr algn="ctr"/>
            <a:r>
              <a:rPr lang="zh-CN" altLang="en-US" sz="5400" dirty="0">
                <a:cs typeface="+mn-ea"/>
                <a:sym typeface="+mn-lt"/>
              </a:rPr>
              <a:t>技术与创新点</a:t>
            </a:r>
            <a:endParaRPr lang="en-US" altLang="zh-CN" sz="54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BA2A3F-FE0B-4293-9433-05A39F1DCAC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17115" y="1968500"/>
            <a:ext cx="757767" cy="7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qanjcy">
      <a:majorFont>
        <a:latin typeface="字魂59号-创粗黑" panose="020F0302020204030204"/>
        <a:ea typeface="字魂59号-创粗黑"/>
        <a:cs typeface=""/>
      </a:majorFont>
      <a:minorFont>
        <a:latin typeface="字魂59号-创粗黑" panose="020F0502020204030204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47BFB4-A94E-48D1-9442-B7B3BC528929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538</Words>
  <Application>Microsoft Office PowerPoint</Application>
  <PresentationFormat>宽屏</PresentationFormat>
  <Paragraphs>71</Paragraphs>
  <Slides>16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字魂59号-创粗黑</vt:lpstr>
      <vt:lpstr>Arial</vt:lpstr>
      <vt:lpstr>Bahnschrift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吴仪</dc:creator>
  <cp:lastModifiedBy>张 智敏</cp:lastModifiedBy>
  <cp:revision>93</cp:revision>
  <dcterms:created xsi:type="dcterms:W3CDTF">2018-04-12T04:41:24Z</dcterms:created>
  <dcterms:modified xsi:type="dcterms:W3CDTF">2020-06-20T09:35:03Z</dcterms:modified>
</cp:coreProperties>
</file>